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7"/>
  </p:notesMasterIdLst>
  <p:sldIdLst>
    <p:sldId id="366" r:id="rId2"/>
    <p:sldId id="365" r:id="rId3"/>
    <p:sldId id="373" r:id="rId4"/>
    <p:sldId id="367" r:id="rId5"/>
    <p:sldId id="376" r:id="rId6"/>
    <p:sldId id="369" r:id="rId7"/>
    <p:sldId id="370" r:id="rId8"/>
    <p:sldId id="377" r:id="rId9"/>
    <p:sldId id="382" r:id="rId10"/>
    <p:sldId id="371" r:id="rId11"/>
    <p:sldId id="374" r:id="rId12"/>
    <p:sldId id="380" r:id="rId13"/>
    <p:sldId id="375" r:id="rId14"/>
    <p:sldId id="378" r:id="rId15"/>
    <p:sldId id="3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p:scale>
          <a:sx n="75" d="100"/>
          <a:sy n="75" d="100"/>
        </p:scale>
        <p:origin x="-11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6B3D-36A1-4A5B-ACDA-EFB84A73B317}" type="datetimeFigureOut">
              <a:rPr lang="en-US" smtClean="0"/>
              <a:pPr/>
              <a:t>10/8/2020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26617-E31B-4A4E-8CDC-FD6226DC458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69899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389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1046387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360460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3955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84060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10691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1560702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5784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9839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388735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83407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46076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52235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6217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44271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424096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6ABE77F-2E17-4395-95CE-E91080383392}" type="datetimeFigureOut">
              <a:rPr lang="en-US" smtClean="0"/>
              <a:pPr/>
              <a:t>10/8/2020</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3628ADE-5C4C-40C3-8799-539A4F4DE263}" type="slidenum">
              <a:rPr lang="en-US" smtClean="0"/>
              <a:pPr/>
              <a:t>‹#›</a:t>
            </a:fld>
            <a:endParaRPr lang="en-US" dirty="0"/>
          </a:p>
        </p:txBody>
      </p:sp>
    </p:spTree>
    <p:extLst>
      <p:ext uri="{BB962C8B-B14F-4D97-AF65-F5344CB8AC3E}">
        <p14:creationId xmlns:p14="http://schemas.microsoft.com/office/powerpoint/2010/main" xmlns="" val="274398964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447800"/>
            <a:ext cx="5917679" cy="2550877"/>
          </a:xfrm>
        </p:spPr>
        <p:txBody>
          <a:bodyPr/>
          <a:lstStyle/>
          <a:p>
            <a:pPr algn="ctr"/>
            <a:r>
              <a:rPr lang="en-US" sz="4000" b="1" dirty="0" smtClean="0">
                <a:latin typeface="Times New Roman" pitchFamily="18" charset="0"/>
                <a:cs typeface="Times New Roman" pitchFamily="18" charset="0"/>
              </a:rPr>
              <a:t>LECTURE </a:t>
            </a:r>
            <a:r>
              <a:rPr lang="en-US" sz="4000" b="1" dirty="0" smtClean="0">
                <a:latin typeface="Times New Roman"/>
                <a:cs typeface="Times New Roman"/>
              </a:rPr>
              <a:t>#</a:t>
            </a:r>
            <a:r>
              <a:rPr lang="en-US" sz="4000" b="1" dirty="0" smtClean="0">
                <a:latin typeface="Times New Roman" pitchFamily="18" charset="0"/>
                <a:cs typeface="Times New Roman" pitchFamily="18" charset="0"/>
              </a:rPr>
              <a:t>0</a:t>
            </a:r>
            <a:r>
              <a:rPr lang="en-US" sz="4000" b="1" dirty="0" smtClean="0">
                <a:latin typeface="Times New Roman" pitchFamily="18" charset="0"/>
                <a:cs typeface="Times New Roman" pitchFamily="18" charset="0"/>
              </a:rPr>
              <a:t>3</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CULTURAL NORMS AND VALUES</a:t>
            </a:r>
            <a:r>
              <a:rPr lang="en-US" sz="3600" dirty="0" smtClean="0"/>
              <a:t/>
            </a:r>
            <a:br>
              <a:rPr lang="en-US" sz="3600" dirty="0" smtClean="0"/>
            </a:br>
            <a:endParaRPr lang="en-US" sz="3600" dirty="0"/>
          </a:p>
        </p:txBody>
      </p:sp>
      <p:sp>
        <p:nvSpPr>
          <p:cNvPr id="4" name="Subtitle 3"/>
          <p:cNvSpPr>
            <a:spLocks noGrp="1"/>
          </p:cNvSpPr>
          <p:nvPr>
            <p:ph type="subTitle" idx="1"/>
          </p:nvPr>
        </p:nvSpPr>
        <p:spPr>
          <a:xfrm>
            <a:off x="866440" y="4777380"/>
            <a:ext cx="7134560" cy="861420"/>
          </a:xfrm>
        </p:spPr>
        <p:txBody>
          <a:bodyPr>
            <a:normAutofit fontScale="77500" lnSpcReduction="20000"/>
          </a:bodyPr>
          <a:lstStyle/>
          <a:p>
            <a:pPr algn="ctr"/>
            <a:r>
              <a:rPr lang="en-GB" b="1" dirty="0" smtClean="0">
                <a:latin typeface="Times New Roman" pitchFamily="18" charset="0"/>
                <a:cs typeface="Times New Roman" pitchFamily="18" charset="0"/>
              </a:rPr>
              <a:t>Department: City and regional planning, </a:t>
            </a:r>
            <a:r>
              <a:rPr lang="en-GB" b="1" dirty="0" err="1" smtClean="0">
                <a:latin typeface="Times New Roman" pitchFamily="18" charset="0"/>
                <a:cs typeface="Times New Roman" pitchFamily="18" charset="0"/>
              </a:rPr>
              <a:t>lcwu</a:t>
            </a:r>
            <a:endParaRPr lang="en-GB" b="1" dirty="0" smtClean="0">
              <a:latin typeface="Times New Roman" pitchFamily="18" charset="0"/>
              <a:cs typeface="Times New Roman" pitchFamily="18" charset="0"/>
            </a:endParaRPr>
          </a:p>
          <a:p>
            <a:pPr algn="ctr"/>
            <a:r>
              <a:rPr lang="en-GB" b="1" dirty="0" smtClean="0">
                <a:latin typeface="Times New Roman" pitchFamily="18" charset="0"/>
                <a:cs typeface="Times New Roman" pitchFamily="18" charset="0"/>
              </a:rPr>
              <a:t>Subject: Sociology</a:t>
            </a:r>
          </a:p>
          <a:p>
            <a:pPr algn="ctr"/>
            <a:r>
              <a:rPr lang="en-GB" b="1" dirty="0" err="1" smtClean="0">
                <a:latin typeface="Times New Roman" pitchFamily="18" charset="0"/>
                <a:cs typeface="Times New Roman" pitchFamily="18" charset="0"/>
              </a:rPr>
              <a:t>cOurse</a:t>
            </a:r>
            <a:r>
              <a:rPr lang="en-GB" b="1" dirty="0" smtClean="0">
                <a:latin typeface="Times New Roman" pitchFamily="18" charset="0"/>
                <a:cs typeface="Times New Roman" pitchFamily="18" charset="0"/>
              </a:rPr>
              <a:t> Instructor: Ms. </a:t>
            </a:r>
            <a:r>
              <a:rPr lang="en-GB" b="1" dirty="0" err="1" smtClean="0">
                <a:latin typeface="Times New Roman" pitchFamily="18" charset="0"/>
                <a:cs typeface="Times New Roman" pitchFamily="18" charset="0"/>
              </a:rPr>
              <a:t>faryal</a:t>
            </a:r>
            <a:r>
              <a:rPr lang="en-GB" b="1" dirty="0" smtClean="0">
                <a:latin typeface="Times New Roman" pitchFamily="18" charset="0"/>
                <a:cs typeface="Times New Roman" pitchFamily="18" charset="0"/>
              </a:rPr>
              <a:t> Khalid</a:t>
            </a:r>
          </a:p>
          <a:p>
            <a:pPr algn="ct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xmlns="" val="385161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latin typeface="Times New Roman" pitchFamily="18" charset="0"/>
                <a:cs typeface="Times New Roman" pitchFamily="18" charset="0"/>
              </a:rPr>
              <a:t>NORMS</a:t>
            </a:r>
            <a:endParaRPr lang="en-GB" i="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17618" cy="3987800"/>
          </a:xfrm>
        </p:spPr>
        <p:txBody>
          <a:bodyPr>
            <a:noAutofit/>
          </a:bodyPr>
          <a:lstStyle/>
          <a:p>
            <a:pPr algn="just"/>
            <a:r>
              <a:rPr lang="en-GB" sz="2800" dirty="0" smtClean="0">
                <a:latin typeface="Times New Roman" pitchFamily="18" charset="0"/>
                <a:cs typeface="Times New Roman" pitchFamily="18" charset="0"/>
              </a:rPr>
              <a:t>“A norm is a rule or standard that governs</a:t>
            </a:r>
            <a:r>
              <a:rPr lang="en-GB" sz="2800" spc="-33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our  conduct in the social situations in which we  participate.” 							</a:t>
            </a:r>
            <a:r>
              <a:rPr lang="en-GB" sz="2800" b="1" dirty="0" smtClean="0">
                <a:latin typeface="Times New Roman" pitchFamily="18" charset="0"/>
                <a:cs typeface="Times New Roman" pitchFamily="18" charset="0"/>
              </a:rPr>
              <a:t>Robert</a:t>
            </a:r>
            <a:r>
              <a:rPr lang="en-GB" sz="2800" b="1" spc="-50"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Biesrdt</a:t>
            </a:r>
            <a:endParaRPr lang="en-GB" sz="2800" dirty="0" smtClean="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Norms are social rules which define correct and acceptable behaviour in a society or a group to which people are expected to confirm. They prescribe the way the people should behave in particular situations.</a:t>
            </a:r>
          </a:p>
          <a:p>
            <a:pPr algn="just"/>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93818" cy="3530600"/>
          </a:xfrm>
        </p:spPr>
        <p:txBody>
          <a:bodyPr>
            <a:normAutofit/>
          </a:bodyPr>
          <a:lstStyle/>
          <a:p>
            <a:pPr algn="just"/>
            <a:r>
              <a:rPr lang="en-GB" sz="2800" dirty="0" smtClean="0">
                <a:latin typeface="Times New Roman" pitchFamily="18" charset="0"/>
                <a:cs typeface="Times New Roman" pitchFamily="18" charset="0"/>
              </a:rPr>
              <a:t>Norms, in short, are a bundle of do’s and don’ts; they are rules of behaviour in particular situations. </a:t>
            </a:r>
          </a:p>
          <a:p>
            <a:pPr algn="just"/>
            <a:r>
              <a:rPr lang="en-GB" sz="2800" dirty="0" smtClean="0">
                <a:latin typeface="Times New Roman" pitchFamily="18" charset="0"/>
                <a:cs typeface="Times New Roman" pitchFamily="18" charset="0"/>
              </a:rPr>
              <a:t>For example, in all societies, there are norms which define acceptable male and female dress. There are norms about driving. Norms exist in all areas of social life.</a:t>
            </a:r>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latin typeface="Times New Roman" pitchFamily="18" charset="0"/>
                <a:cs typeface="Times New Roman" pitchFamily="18" charset="0"/>
              </a:rPr>
              <a:t>TYPES OF NORMS</a:t>
            </a:r>
            <a:endParaRPr lang="en-GB" i="1" dirty="0">
              <a:latin typeface="Times New Roman" pitchFamily="18" charset="0"/>
              <a:cs typeface="Times New Roman" pitchFamily="18" charset="0"/>
            </a:endParaRPr>
          </a:p>
        </p:txBody>
      </p:sp>
      <p:sp>
        <p:nvSpPr>
          <p:cNvPr id="6" name="Content Placeholder 5"/>
          <p:cNvSpPr>
            <a:spLocks noGrp="1"/>
          </p:cNvSpPr>
          <p:nvPr>
            <p:ph idx="1"/>
          </p:nvPr>
        </p:nvSpPr>
        <p:spPr>
          <a:xfrm>
            <a:off x="838200" y="2438400"/>
            <a:ext cx="7848600" cy="3530600"/>
          </a:xfrm>
        </p:spPr>
        <p:txBody>
          <a:bodyPr>
            <a:noAutofit/>
          </a:bodyPr>
          <a:lstStyle/>
          <a:p>
            <a:r>
              <a:rPr lang="en-GB" sz="2800" u="sng" dirty="0" smtClean="0">
                <a:latin typeface="Times New Roman" pitchFamily="18" charset="0"/>
                <a:cs typeface="Times New Roman" pitchFamily="18" charset="0"/>
              </a:rPr>
              <a:t>Formal Norms</a:t>
            </a:r>
          </a:p>
          <a:p>
            <a:pPr>
              <a:buNone/>
            </a:pPr>
            <a:r>
              <a:rPr lang="en-GB" sz="2800" dirty="0" smtClean="0">
                <a:latin typeface="Times New Roman" pitchFamily="18" charset="0"/>
                <a:cs typeface="Times New Roman" pitchFamily="18" charset="0"/>
              </a:rPr>
              <a:t>	Formal norms have been written down and have strict rules and punishment of violators .</a:t>
            </a:r>
          </a:p>
          <a:p>
            <a:r>
              <a:rPr lang="en-GB" sz="2800" u="sng" dirty="0" smtClean="0">
                <a:latin typeface="Times New Roman" pitchFamily="18" charset="0"/>
                <a:cs typeface="Times New Roman" pitchFamily="18" charset="0"/>
              </a:rPr>
              <a:t>Informal Norms</a:t>
            </a:r>
          </a:p>
          <a:p>
            <a:pPr>
              <a:buNone/>
            </a:pPr>
            <a:r>
              <a:rPr lang="en-GB" sz="2800" dirty="0" smtClean="0">
                <a:latin typeface="Times New Roman" pitchFamily="18" charset="0"/>
                <a:cs typeface="Times New Roman" pitchFamily="18" charset="0"/>
              </a:rPr>
              <a:t>	These norms are generally understood but are nor precisely recorded e.g. Standards of proper dress</a:t>
            </a:r>
          </a:p>
          <a:p>
            <a:pPr>
              <a:buNone/>
            </a:pPr>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latin typeface="Times New Roman" pitchFamily="18" charset="0"/>
                <a:cs typeface="Times New Roman" pitchFamily="18" charset="0"/>
              </a:rPr>
              <a:t>RELATION BETWEEN NORMS AND VALUES</a:t>
            </a:r>
            <a:endParaRPr lang="en-GB" i="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289018" cy="3759200"/>
          </a:xfrm>
        </p:spPr>
        <p:txBody>
          <a:bodyPr>
            <a:noAutofit/>
          </a:bodyPr>
          <a:lstStyle/>
          <a:p>
            <a:pPr algn="just">
              <a:buNone/>
            </a:pPr>
            <a:r>
              <a:rPr lang="en-GB" sz="2400" dirty="0" smtClean="0">
                <a:latin typeface="Times New Roman" pitchFamily="18" charset="0"/>
                <a:cs typeface="Times New Roman" pitchFamily="18" charset="0"/>
              </a:rPr>
              <a:t>Norms and values have salient relation.</a:t>
            </a:r>
          </a:p>
          <a:p>
            <a:pPr algn="just"/>
            <a:r>
              <a:rPr lang="en-GB" sz="2400" dirty="0" smtClean="0">
                <a:latin typeface="Times New Roman" pitchFamily="18" charset="0"/>
                <a:cs typeface="Times New Roman" pitchFamily="18" charset="0"/>
              </a:rPr>
              <a:t>Norms are specific, values are not</a:t>
            </a:r>
          </a:p>
          <a:p>
            <a:pPr algn="just"/>
            <a:r>
              <a:rPr lang="en-GB" sz="2400" dirty="0" smtClean="0">
                <a:latin typeface="Times New Roman" pitchFamily="18" charset="0"/>
                <a:cs typeface="Times New Roman" pitchFamily="18" charset="0"/>
              </a:rPr>
              <a:t>There may be, in a particular situation, delusion of norms , but values are commanding.</a:t>
            </a:r>
          </a:p>
          <a:p>
            <a:pPr algn="just"/>
            <a:r>
              <a:rPr lang="en-GB" sz="2400" dirty="0" smtClean="0">
                <a:latin typeface="Times New Roman" pitchFamily="18" charset="0"/>
                <a:cs typeface="Times New Roman" pitchFamily="18" charset="0"/>
              </a:rPr>
              <a:t>Norms are rules of behaving : they say more or less specifically what should or should nor done by the particular types of actor in given circumstances.</a:t>
            </a:r>
          </a:p>
          <a:p>
            <a:pPr algn="just"/>
            <a:r>
              <a:rPr lang="en-GB" sz="2400" dirty="0" smtClean="0">
                <a:latin typeface="Times New Roman" pitchFamily="18" charset="0"/>
                <a:cs typeface="Times New Roman" pitchFamily="18" charset="0"/>
              </a:rPr>
              <a:t>Values are standards of desirability that are nearly independent of specific situations.</a:t>
            </a:r>
          </a:p>
          <a:p>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864382" y="2489200"/>
            <a:ext cx="7593818" cy="3530600"/>
          </a:xfrm>
        </p:spPr>
        <p:txBody>
          <a:bodyPr>
            <a:noAutofit/>
          </a:bodyPr>
          <a:lstStyle/>
          <a:p>
            <a:pPr algn="just"/>
            <a:r>
              <a:rPr lang="en-GB" sz="2800" dirty="0" smtClean="0">
                <a:latin typeface="Times New Roman" pitchFamily="18" charset="0"/>
                <a:cs typeface="Times New Roman" pitchFamily="18" charset="0"/>
              </a:rPr>
              <a:t>The same value may be the point of reference for a great many specific norms; a particular norms may represent the simultaneous application of several separable values.</a:t>
            </a:r>
          </a:p>
          <a:p>
            <a:pPr algn="just"/>
            <a:r>
              <a:rPr lang="en-GB" sz="2800" dirty="0" smtClean="0">
                <a:latin typeface="Times New Roman" pitchFamily="18" charset="0"/>
                <a:cs typeface="Times New Roman" pitchFamily="18" charset="0"/>
              </a:rPr>
              <a:t>Thus, the value premise “equality” may enter norms for relationships between husband and wife, brother and brother, teacher and student and so 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idx="1"/>
          </p:nvPr>
        </p:nvSpPr>
        <p:spPr>
          <a:xfrm>
            <a:off x="864382" y="2489200"/>
            <a:ext cx="7517618" cy="3530600"/>
          </a:xfrm>
        </p:spPr>
        <p:txBody>
          <a:bodyPr>
            <a:normAutofit/>
          </a:bodyPr>
          <a:lstStyle/>
          <a:p>
            <a:pPr algn="just"/>
            <a:r>
              <a:rPr lang="en-GB" sz="2400" dirty="0" smtClean="0">
                <a:latin typeface="Times New Roman" pitchFamily="18" charset="0"/>
                <a:cs typeface="Times New Roman" pitchFamily="18" charset="0"/>
              </a:rPr>
              <a:t>On the other hand , the norm “ a teacher must not show </a:t>
            </a:r>
            <a:r>
              <a:rPr lang="en-GB" sz="2400" dirty="0" err="1" smtClean="0">
                <a:latin typeface="Times New Roman" pitchFamily="18" charset="0"/>
                <a:cs typeface="Times New Roman" pitchFamily="18" charset="0"/>
              </a:rPr>
              <a:t>favoritism</a:t>
            </a:r>
            <a:r>
              <a:rPr lang="en-GB" sz="2400" dirty="0" smtClean="0">
                <a:latin typeface="Times New Roman" pitchFamily="18" charset="0"/>
                <a:cs typeface="Times New Roman" pitchFamily="18" charset="0"/>
              </a:rPr>
              <a:t> in grading” may in particular instance involve the value of equality , honesty , humanitarian and several others. Values , as standards (criteria) for establishing what should be regarded as desirable, provide the grounds for accepting </a:t>
            </a:r>
            <a:r>
              <a:rPr lang="en-GB" sz="2400" smtClean="0">
                <a:latin typeface="Times New Roman" pitchFamily="18" charset="0"/>
                <a:cs typeface="Times New Roman" pitchFamily="18" charset="0"/>
              </a:rPr>
              <a:t>or rejecting </a:t>
            </a:r>
            <a:r>
              <a:rPr lang="en-GB" sz="2400" dirty="0" smtClean="0">
                <a:latin typeface="Times New Roman" pitchFamily="18" charset="0"/>
                <a:cs typeface="Times New Roman" pitchFamily="18" charset="0"/>
              </a:rPr>
              <a:t>particular norm</a:t>
            </a:r>
            <a:endParaRPr lang="en-GB"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838200"/>
            <a:ext cx="6343672" cy="901702"/>
          </a:xfrm>
        </p:spPr>
        <p:txBody>
          <a:bodyPr/>
          <a:lstStyle/>
          <a:p>
            <a:pPr algn="ctr"/>
            <a:r>
              <a:rPr lang="en-US" sz="4000" i="1" dirty="0" smtClean="0"/>
              <a:t>Culture</a:t>
            </a:r>
            <a:endParaRPr lang="en-US" sz="4000" i="1" dirty="0"/>
          </a:p>
        </p:txBody>
      </p:sp>
      <p:sp>
        <p:nvSpPr>
          <p:cNvPr id="2" name="Content Placeholder 1"/>
          <p:cNvSpPr>
            <a:spLocks noGrp="1"/>
          </p:cNvSpPr>
          <p:nvPr>
            <p:ph idx="1"/>
          </p:nvPr>
        </p:nvSpPr>
        <p:spPr>
          <a:xfrm>
            <a:off x="838200" y="2286000"/>
            <a:ext cx="7620000" cy="3733800"/>
          </a:xfrm>
        </p:spPr>
        <p:txBody>
          <a:bodyPr>
            <a:normAutofit/>
          </a:bodyPr>
          <a:lstStyle/>
          <a:p>
            <a:pPr marL="457200" indent="-457200" algn="just">
              <a:lnSpc>
                <a:spcPct val="80000"/>
              </a:lnSpc>
            </a:pPr>
            <a:r>
              <a:rPr lang="en-US" sz="2800" b="1" dirty="0" smtClean="0">
                <a:latin typeface="Times New Roman" pitchFamily="18" charset="0"/>
                <a:cs typeface="Times New Roman" pitchFamily="18" charset="0"/>
              </a:rPr>
              <a:t>Culture </a:t>
            </a:r>
            <a:r>
              <a:rPr lang="en-US" sz="2800" dirty="0" smtClean="0">
                <a:latin typeface="Times New Roman" pitchFamily="18" charset="0"/>
                <a:cs typeface="Times New Roman" pitchFamily="18" charset="0"/>
              </a:rPr>
              <a:t>refers to the norms, values, behavior that together, form a people's way of life.</a:t>
            </a:r>
          </a:p>
          <a:p>
            <a:pPr marL="457200" indent="-457200" algn="just">
              <a:lnSpc>
                <a:spcPct val="80000"/>
              </a:lnSpc>
            </a:pPr>
            <a:r>
              <a:rPr lang="en-US" sz="2800" b="1" dirty="0" smtClean="0">
                <a:latin typeface="Times New Roman" pitchFamily="18" charset="0"/>
                <a:cs typeface="Times New Roman" pitchFamily="18" charset="0"/>
              </a:rPr>
              <a:t>Culture </a:t>
            </a:r>
            <a:r>
              <a:rPr lang="en-US" sz="2800" dirty="0" smtClean="0">
                <a:latin typeface="Times New Roman" pitchFamily="18" charset="0"/>
                <a:cs typeface="Times New Roman" pitchFamily="18" charset="0"/>
              </a:rPr>
              <a:t>includes the traditions we inherit and pass on to the next generation</a:t>
            </a:r>
          </a:p>
          <a:p>
            <a:pPr marL="457200" indent="-457200" algn="just">
              <a:lnSpc>
                <a:spcPct val="80000"/>
              </a:lnSpc>
            </a:pPr>
            <a:r>
              <a:rPr lang="en-US" sz="2800" b="1" dirty="0" smtClean="0">
                <a:latin typeface="Times New Roman" pitchFamily="18" charset="0"/>
                <a:cs typeface="Times New Roman" pitchFamily="18" charset="0"/>
              </a:rPr>
              <a:t>Culture</a:t>
            </a:r>
            <a:r>
              <a:rPr lang="en-US" sz="2800" dirty="0" smtClean="0">
                <a:latin typeface="Times New Roman" pitchFamily="18" charset="0"/>
                <a:cs typeface="Times New Roman" pitchFamily="18" charset="0"/>
              </a:rPr>
              <a:t>: totality of our shared language, knowledge, material objects, and behavior.</a:t>
            </a:r>
          </a:p>
          <a:p>
            <a:pPr marL="0" indent="0">
              <a:buNone/>
            </a:pPr>
            <a:endParaRPr lang="en-US" dirty="0"/>
          </a:p>
        </p:txBody>
      </p:sp>
    </p:spTree>
    <p:extLst>
      <p:ext uri="{BB962C8B-B14F-4D97-AF65-F5344CB8AC3E}">
        <p14:creationId xmlns:p14="http://schemas.microsoft.com/office/powerpoint/2010/main" xmlns="" val="19709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t>BEHAVIOUR</a:t>
            </a:r>
            <a:endParaRPr lang="en-GB" i="1" dirty="0"/>
          </a:p>
        </p:txBody>
      </p:sp>
      <p:sp>
        <p:nvSpPr>
          <p:cNvPr id="3" name="Content Placeholder 2"/>
          <p:cNvSpPr>
            <a:spLocks noGrp="1"/>
          </p:cNvSpPr>
          <p:nvPr>
            <p:ph idx="1"/>
          </p:nvPr>
        </p:nvSpPr>
        <p:spPr>
          <a:xfrm>
            <a:off x="864382" y="2489200"/>
            <a:ext cx="7212818" cy="3530600"/>
          </a:xfrm>
        </p:spPr>
        <p:txBody>
          <a:bodyPr/>
          <a:lstStyle/>
          <a:p>
            <a:pPr algn="just"/>
            <a:r>
              <a:rPr lang="en-GB" sz="2800" dirty="0" smtClean="0">
                <a:latin typeface="Times New Roman" pitchFamily="18" charset="0"/>
                <a:cs typeface="Times New Roman" pitchFamily="18" charset="0"/>
              </a:rPr>
              <a:t>A way person is behaving towards others</a:t>
            </a:r>
          </a:p>
          <a:p>
            <a:pPr algn="just"/>
            <a:r>
              <a:rPr lang="en-GB" sz="2800" dirty="0" smtClean="0">
                <a:latin typeface="Times New Roman" pitchFamily="18" charset="0"/>
                <a:cs typeface="Times New Roman" pitchFamily="18" charset="0"/>
              </a:rPr>
              <a:t>Behaviour is the range of mannerism made by the individuals  and artificial entities in conjunction with themselves or their environment , which includes other systems as well as their physical environment.</a:t>
            </a:r>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latin typeface="Times New Roman" pitchFamily="18" charset="0"/>
                <a:cs typeface="Times New Roman" pitchFamily="18" charset="0"/>
              </a:rPr>
              <a:t>COLLECTIVE BEHAVIOUR</a:t>
            </a:r>
            <a:endParaRPr lang="en-GB" i="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l="16049" t="20144" r="14785" b="19424"/>
          <a:stretch>
            <a:fillRect/>
          </a:stretch>
        </p:blipFill>
        <p:spPr bwMode="auto">
          <a:xfrm>
            <a:off x="457200" y="1981200"/>
            <a:ext cx="84582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64382" y="2489200"/>
            <a:ext cx="7746218" cy="3606800"/>
          </a:xfrm>
        </p:spPr>
        <p:txBody>
          <a:bodyPr>
            <a:normAutofit/>
          </a:bodyPr>
          <a:lstStyle/>
          <a:p>
            <a:pPr>
              <a:buNone/>
            </a:pPr>
            <a:r>
              <a:rPr lang="en-GB" sz="2800" b="1" dirty="0" smtClean="0">
                <a:latin typeface="Times New Roman" pitchFamily="18" charset="0"/>
                <a:cs typeface="Times New Roman" pitchFamily="18" charset="0"/>
              </a:rPr>
              <a:t>Examples of collective behaviour </a:t>
            </a:r>
          </a:p>
          <a:p>
            <a:r>
              <a:rPr lang="en-GB" sz="2800" dirty="0" smtClean="0">
                <a:latin typeface="Times New Roman" pitchFamily="18" charset="0"/>
                <a:cs typeface="Times New Roman" pitchFamily="18" charset="0"/>
              </a:rPr>
              <a:t>a crowd doing the wave at a football game</a:t>
            </a:r>
          </a:p>
          <a:p>
            <a:r>
              <a:rPr lang="en-GB" sz="2800" dirty="0" smtClean="0">
                <a:latin typeface="Times New Roman" pitchFamily="18" charset="0"/>
                <a:cs typeface="Times New Roman" pitchFamily="18" charset="0"/>
              </a:rPr>
              <a:t>a group of people forming around a street preacher.</a:t>
            </a:r>
          </a:p>
          <a:p>
            <a:r>
              <a:rPr lang="en-GB" sz="2800" dirty="0" smtClean="0">
                <a:latin typeface="Times New Roman" pitchFamily="18" charset="0"/>
                <a:cs typeface="Times New Roman" pitchFamily="18" charset="0"/>
              </a:rPr>
              <a:t>A collective social movement to improve environment.</a:t>
            </a:r>
          </a:p>
          <a:p>
            <a:pPr>
              <a:buNone/>
            </a:pPr>
            <a:endParaRPr lang="en-GB"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i="1" dirty="0" smtClean="0">
                <a:latin typeface="Times New Roman" pitchFamily="18" charset="0"/>
                <a:cs typeface="Times New Roman" pitchFamily="18" charset="0"/>
              </a:rPr>
              <a:t>VALUES</a:t>
            </a:r>
            <a:endParaRPr lang="en-GB" i="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93818" cy="3987800"/>
          </a:xfrm>
        </p:spPr>
        <p:txBody>
          <a:bodyPr>
            <a:noAutofit/>
          </a:bodyPr>
          <a:lstStyle/>
          <a:p>
            <a:r>
              <a:rPr lang="en-GB" sz="2400" dirty="0" smtClean="0">
                <a:latin typeface="Times New Roman" pitchFamily="18" charset="0"/>
                <a:cs typeface="Times New Roman" pitchFamily="18" charset="0"/>
              </a:rPr>
              <a:t>The first, and perhaps most crucial, elements of culture are its values</a:t>
            </a:r>
          </a:p>
          <a:p>
            <a:pPr>
              <a:buFont typeface="Wingdings" pitchFamily="16" charset="2"/>
              <a:buChar char="§"/>
            </a:pPr>
            <a:r>
              <a:rPr lang="en-US" altLang="en-US" sz="2400" dirty="0" smtClean="0">
                <a:latin typeface="Times New Roman" pitchFamily="18" charset="0"/>
                <a:cs typeface="Times New Roman" pitchFamily="18" charset="0"/>
              </a:rPr>
              <a:t>Values are the social principals, goals, and standards that cultural members believe have worth. </a:t>
            </a:r>
          </a:p>
          <a:p>
            <a:pPr>
              <a:buFont typeface="Wingdings" pitchFamily="16" charset="2"/>
              <a:buChar char="§"/>
            </a:pPr>
            <a:r>
              <a:rPr lang="en-US" altLang="en-US" sz="2400" dirty="0" smtClean="0">
                <a:latin typeface="Times New Roman" pitchFamily="18" charset="0"/>
                <a:cs typeface="Times New Roman" pitchFamily="18" charset="0"/>
              </a:rPr>
              <a:t>They define what the members care about most and are revealed by their priorities.</a:t>
            </a:r>
          </a:p>
          <a:p>
            <a:pPr>
              <a:buFont typeface="Wingdings" pitchFamily="16" charset="2"/>
              <a:buChar char="§"/>
            </a:pPr>
            <a:r>
              <a:rPr lang="en-US" altLang="en-US" sz="2400" dirty="0" smtClean="0">
                <a:latin typeface="Times New Roman" pitchFamily="18" charset="0"/>
                <a:cs typeface="Times New Roman" pitchFamily="18" charset="0"/>
              </a:rPr>
              <a:t> Values are what is a desirable or “good” </a:t>
            </a:r>
          </a:p>
          <a:p>
            <a:pPr>
              <a:buFont typeface="Wingdings" pitchFamily="16" charset="2"/>
              <a:buChar char="§"/>
            </a:pPr>
            <a:r>
              <a:rPr lang="en-US" altLang="en-US" sz="2400" dirty="0" smtClean="0">
                <a:latin typeface="Times New Roman" pitchFamily="18" charset="0"/>
                <a:cs typeface="Times New Roman" pitchFamily="18" charset="0"/>
              </a:rPr>
              <a:t>Values can be good or bad. They are concerned with what it is good to desire. </a:t>
            </a:r>
          </a:p>
          <a:p>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864382" y="2286000"/>
            <a:ext cx="7441418" cy="3733800"/>
          </a:xfrm>
        </p:spPr>
        <p:txBody>
          <a:bodyPr>
            <a:noAutofit/>
          </a:bodyPr>
          <a:lstStyle/>
          <a:p>
            <a:pPr>
              <a:lnSpc>
                <a:spcPct val="90000"/>
              </a:lnSpc>
              <a:buFont typeface="Wingdings" pitchFamily="16" charset="2"/>
              <a:buChar char="§"/>
            </a:pPr>
            <a:r>
              <a:rPr lang="en-US" altLang="en-US" sz="2800" dirty="0" smtClean="0">
                <a:latin typeface="Times New Roman" pitchFamily="18" charset="0"/>
                <a:cs typeface="Times New Roman" pitchFamily="18" charset="0"/>
              </a:rPr>
              <a:t>Values influence every aspect of our lives </a:t>
            </a:r>
          </a:p>
          <a:p>
            <a:pPr lvl="1">
              <a:lnSpc>
                <a:spcPct val="90000"/>
              </a:lnSpc>
              <a:buFont typeface="Wingdings" pitchFamily="16" charset="2"/>
              <a:buChar char="§"/>
            </a:pPr>
            <a:r>
              <a:rPr lang="en-US" altLang="en-US" sz="2800" dirty="0" smtClean="0">
                <a:latin typeface="Times New Roman" pitchFamily="18" charset="0"/>
                <a:cs typeface="Times New Roman" pitchFamily="18" charset="0"/>
              </a:rPr>
              <a:t>our moral judgments, our responses to others, our commitments to personal and goals. </a:t>
            </a:r>
          </a:p>
          <a:p>
            <a:pPr lvl="1">
              <a:lnSpc>
                <a:spcPct val="90000"/>
              </a:lnSpc>
              <a:buFont typeface="Wingdings" pitchFamily="16" charset="2"/>
              <a:buChar char="§"/>
            </a:pPr>
            <a:r>
              <a:rPr lang="en-US" altLang="en-US" sz="2800" dirty="0" smtClean="0">
                <a:latin typeface="Times New Roman" pitchFamily="18" charset="0"/>
                <a:cs typeface="Times New Roman" pitchFamily="18" charset="0"/>
              </a:rPr>
              <a:t>Values set the parameters for the hundreds of decisions we make every day</a:t>
            </a:r>
            <a:endParaRPr lang="en-US" altLang="en-US" sz="1800" dirty="0" smtClean="0">
              <a:latin typeface="Times New Roman" pitchFamily="18" charset="0"/>
              <a:cs typeface="Times New Roman" pitchFamily="18" charset="0"/>
            </a:endParaRPr>
          </a:p>
          <a:p>
            <a:pPr>
              <a:lnSpc>
                <a:spcPct val="90000"/>
              </a:lnSpc>
              <a:buFont typeface="Wingdings" pitchFamily="16" charset="2"/>
              <a:buChar char="§"/>
            </a:pPr>
            <a:r>
              <a:rPr lang="en-US" altLang="en-US" sz="2800" dirty="0" smtClean="0">
                <a:latin typeface="Times New Roman" pitchFamily="18" charset="0"/>
                <a:cs typeface="Times New Roman" pitchFamily="18" charset="0"/>
              </a:rPr>
              <a:t>Values guide our behavior, help our decision making, motivate us and keep us focused.</a:t>
            </a:r>
          </a:p>
          <a:p>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838200" y="2362200"/>
            <a:ext cx="6345260" cy="3530600"/>
          </a:xfrm>
        </p:spPr>
        <p:txBody>
          <a:bodyPr>
            <a:noAutofit/>
          </a:bodyPr>
          <a:lstStyle/>
          <a:p>
            <a:pPr>
              <a:buNone/>
            </a:pPr>
            <a:r>
              <a:rPr lang="en-GB" sz="2800" b="1" dirty="0" smtClean="0">
                <a:latin typeface="Times New Roman" pitchFamily="18" charset="0"/>
                <a:cs typeface="Times New Roman" pitchFamily="18" charset="0"/>
              </a:rPr>
              <a:t>Examples</a:t>
            </a:r>
          </a:p>
          <a:p>
            <a:r>
              <a:rPr lang="en-GB" sz="2800" dirty="0" smtClean="0">
                <a:latin typeface="Times New Roman" pitchFamily="18" charset="0"/>
                <a:cs typeface="Times New Roman" pitchFamily="18" charset="0"/>
              </a:rPr>
              <a:t>Respect for elders</a:t>
            </a:r>
          </a:p>
          <a:p>
            <a:r>
              <a:rPr lang="en-GB" sz="2800" dirty="0" smtClean="0">
                <a:latin typeface="Times New Roman" pitchFamily="18" charset="0"/>
                <a:cs typeface="Times New Roman" pitchFamily="18" charset="0"/>
              </a:rPr>
              <a:t>Kindness to the young,</a:t>
            </a:r>
          </a:p>
          <a:p>
            <a:r>
              <a:rPr lang="en-GB" sz="2800" dirty="0" smtClean="0">
                <a:latin typeface="Times New Roman" pitchFamily="18" charset="0"/>
                <a:cs typeface="Times New Roman" pitchFamily="18" charset="0"/>
              </a:rPr>
              <a:t>Telling truth</a:t>
            </a:r>
          </a:p>
          <a:p>
            <a:r>
              <a:rPr lang="en-GB" sz="2800" dirty="0" smtClean="0">
                <a:latin typeface="Times New Roman" pitchFamily="18" charset="0"/>
                <a:cs typeface="Times New Roman" pitchFamily="18" charset="0"/>
              </a:rPr>
              <a:t>Generosity</a:t>
            </a:r>
          </a:p>
          <a:p>
            <a:r>
              <a:rPr lang="en-GB" sz="2800" dirty="0" smtClean="0">
                <a:latin typeface="Times New Roman" pitchFamily="18" charset="0"/>
                <a:cs typeface="Times New Roman" pitchFamily="18" charset="0"/>
              </a:rPr>
              <a:t>Sacrifice</a:t>
            </a:r>
          </a:p>
          <a:p>
            <a:r>
              <a:rPr lang="en-GB" sz="2800" dirty="0" smtClean="0">
                <a:latin typeface="Times New Roman" pitchFamily="18" charset="0"/>
                <a:cs typeface="Times New Roman" pitchFamily="18" charset="0"/>
              </a:rPr>
              <a:t>Tolerance</a:t>
            </a:r>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Cont..</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864382" y="2209800"/>
            <a:ext cx="7517618" cy="3810000"/>
          </a:xfrm>
        </p:spPr>
        <p:txBody>
          <a:bodyPr>
            <a:normAutofit/>
          </a:bodyPr>
          <a:lstStyle/>
          <a:p>
            <a:pPr algn="just"/>
            <a:r>
              <a:rPr lang="en-GB" dirty="0" smtClean="0"/>
              <a:t>In the U.S professional athletes at the top levels in some sports are honoured ( in the monetary payment ) more than college professor.</a:t>
            </a:r>
          </a:p>
          <a:p>
            <a:r>
              <a:rPr lang="en-GB" dirty="0" smtClean="0"/>
              <a:t>So there is difference between values clarification and cognitive moral education.</a:t>
            </a:r>
          </a:p>
          <a:p>
            <a:r>
              <a:rPr lang="en-GB" b="1" dirty="0" smtClean="0"/>
              <a:t>Values Clarification </a:t>
            </a:r>
            <a:r>
              <a:rPr lang="en-GB" dirty="0" smtClean="0"/>
              <a:t>is to helping people to clarify what their lives are for and what is worth working for. School design programs hat allows students to clarify their own values and understand the value of others.</a:t>
            </a:r>
          </a:p>
          <a:p>
            <a:r>
              <a:rPr lang="en-GB" b="1" dirty="0" smtClean="0"/>
              <a:t>Cognitive Moral education </a:t>
            </a:r>
            <a:r>
              <a:rPr lang="en-GB" dirty="0" smtClean="0"/>
              <a:t>is based on the belief that students should learn to value things like democracy and justice as their moral reasoning develops.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6172</TotalTime>
  <Words>645</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LECTURE #03 CULTURAL NORMS AND VALUES </vt:lpstr>
      <vt:lpstr>Culture</vt:lpstr>
      <vt:lpstr>BEHAVIOUR</vt:lpstr>
      <vt:lpstr>COLLECTIVE BEHAVIOUR</vt:lpstr>
      <vt:lpstr>Slide 5</vt:lpstr>
      <vt:lpstr>VALUES</vt:lpstr>
      <vt:lpstr>Cont..</vt:lpstr>
      <vt:lpstr>Cont..</vt:lpstr>
      <vt:lpstr>Cont..</vt:lpstr>
      <vt:lpstr>NORMS</vt:lpstr>
      <vt:lpstr>Cont..</vt:lpstr>
      <vt:lpstr>TYPES OF NORMS</vt:lpstr>
      <vt:lpstr>RELATION BETWEEN NORMS AND VALUES</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Man and Civilization</dc:title>
  <dc:creator>ha</dc:creator>
  <cp:lastModifiedBy>faryal</cp:lastModifiedBy>
  <cp:revision>117</cp:revision>
  <dcterms:created xsi:type="dcterms:W3CDTF">2014-03-04T19:50:12Z</dcterms:created>
  <dcterms:modified xsi:type="dcterms:W3CDTF">2020-10-08T00:55:45Z</dcterms:modified>
</cp:coreProperties>
</file>